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2"/>
  </p:sldMasterIdLst>
  <p:notesMasterIdLst>
    <p:notesMasterId r:id="rId27"/>
  </p:notesMasterIdLst>
  <p:sldIdLst>
    <p:sldId id="256" r:id="rId3"/>
    <p:sldId id="293" r:id="rId4"/>
    <p:sldId id="258" r:id="rId5"/>
    <p:sldId id="261" r:id="rId6"/>
    <p:sldId id="262" r:id="rId7"/>
    <p:sldId id="263" r:id="rId8"/>
    <p:sldId id="264" r:id="rId9"/>
    <p:sldId id="265" r:id="rId10"/>
    <p:sldId id="294" r:id="rId11"/>
    <p:sldId id="267" r:id="rId12"/>
    <p:sldId id="286" r:id="rId13"/>
    <p:sldId id="269" r:id="rId14"/>
    <p:sldId id="270" r:id="rId15"/>
    <p:sldId id="295" r:id="rId16"/>
    <p:sldId id="280" r:id="rId17"/>
    <p:sldId id="281" r:id="rId18"/>
    <p:sldId id="282" r:id="rId19"/>
    <p:sldId id="283" r:id="rId20"/>
    <p:sldId id="274" r:id="rId21"/>
    <p:sldId id="275" r:id="rId22"/>
    <p:sldId id="284" r:id="rId23"/>
    <p:sldId id="300" r:id="rId24"/>
    <p:sldId id="297" r:id="rId25"/>
    <p:sldId id="29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61224" autoAdjust="0"/>
  </p:normalViewPr>
  <p:slideViewPr>
    <p:cSldViewPr>
      <p:cViewPr varScale="1">
        <p:scale>
          <a:sx n="95" d="100"/>
          <a:sy n="95" d="100"/>
        </p:scale>
        <p:origin x="-3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E558F-60B2-41D8-9712-B137CE127854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90F4-5A4C-473C-B878-A8E9D907FDA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Roy Fielding: Einer der Autoren des HTTP-Protokolls 1.0 und 1.1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Entitäten eines Datenmodells gute Kandidaten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Aber auch: Bestellung von Kunde 1337 aus dem Jahr 2010 sollte stabile und langlebige URL erhalten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7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Abbildung von Funktionalität auf</a:t>
            </a:r>
            <a:r>
              <a:rPr lang="de-DE" baseline="0" dirty="0" smtClean="0"/>
              <a:t> einzelne URLs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Über </a:t>
            </a:r>
            <a:r>
              <a:rPr lang="de-DE" b="1" dirty="0" smtClean="0"/>
              <a:t>Content </a:t>
            </a:r>
            <a:r>
              <a:rPr lang="de-DE" b="1" dirty="0" err="1" smtClean="0"/>
              <a:t>Negotiation</a:t>
            </a:r>
            <a:r>
              <a:rPr lang="de-DE" b="1" dirty="0" smtClean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Accept</a:t>
            </a:r>
            <a:r>
              <a:rPr lang="de-DE" dirty="0" smtClean="0"/>
              <a:t>- und Content-Type-Header) lassen sich </a:t>
            </a:r>
            <a:r>
              <a:rPr lang="de-DE" b="1" dirty="0" smtClean="0"/>
              <a:t>unterschiedliche Repräsentation </a:t>
            </a:r>
            <a:r>
              <a:rPr lang="de-DE" dirty="0" smtClean="0"/>
              <a:t>ein- und derselben</a:t>
            </a:r>
            <a:r>
              <a:rPr lang="de-DE" baseline="0" dirty="0" smtClean="0"/>
              <a:t> Ressource anfordern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Versionswünsche auch möglich (XML 1.1 oder XML 1.2)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REST ist </a:t>
            </a:r>
            <a:r>
              <a:rPr lang="de-DE" b="1" dirty="0" err="1" smtClean="0"/>
              <a:t>zustandloses</a:t>
            </a:r>
            <a:r>
              <a:rPr lang="de-DE" dirty="0" smtClean="0"/>
              <a:t> Protokoll</a:t>
            </a:r>
            <a:r>
              <a:rPr lang="de-DE" baseline="0" dirty="0" smtClean="0"/>
              <a:t> 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REST-Webservice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ist zustandslos</a:t>
            </a:r>
          </a:p>
          <a:p>
            <a:pPr marL="0" indent="0">
              <a:buFontTx/>
              <a:buNone/>
            </a:pP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wg.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de-DE" sz="1200" b="1" spc="50" baseline="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Abgesclossenheit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gute </a:t>
            </a:r>
            <a:r>
              <a:rPr lang="de-DE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Skalierbarkeit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da Lasten gut </a:t>
            </a:r>
            <a:r>
              <a:rPr lang="de-DE" sz="1200" b="1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auf mehrere Maschinen 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verteilt werden können</a:t>
            </a:r>
          </a:p>
          <a:p>
            <a:pPr marL="171450" indent="-171450">
              <a:buFontTx/>
              <a:buChar char="-"/>
            </a:pP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Praxis gerne auf </a:t>
            </a:r>
            <a:r>
              <a:rPr lang="de-DE" sz="1200" b="1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Cookies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andere Techniken zurückgegriffen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9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gemeinsame Sprache 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HTTP-Protokoll kennt die Operationen GET, POST, PUT, DELETE, HEAD und OPTIONS</a:t>
            </a:r>
          </a:p>
          <a:p>
            <a:pPr marL="171450" indent="-171450">
              <a:buFont typeface="Arial"/>
              <a:buChar char="•"/>
            </a:pP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OPTIONS bringt in Erfahrung, welche Methoden auf eine Ressource angewendet werden dürfen.</a:t>
            </a:r>
          </a:p>
          <a:p>
            <a:pPr marL="171450" indent="-171450">
              <a:buFont typeface="Arial"/>
              <a:buChar char="•"/>
            </a:pPr>
            <a:r>
              <a:rPr 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GET, PUT, DELETE idempotent 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mehrfaches Wiederholen</a:t>
            </a:r>
            <a:r>
              <a:rPr lang="de-DE" sz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ohne Seiteneffekte zu erwarten</a:t>
            </a:r>
            <a:endParaRPr lang="en-US" sz="12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171450" indent="-171450">
              <a:buFont typeface="Arial"/>
              <a:buChar char="•"/>
            </a:pP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String : Value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Value kann sein: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err="1" smtClean="0"/>
              <a:t>Sring</a:t>
            </a:r>
            <a:r>
              <a:rPr lang="de-DE" dirty="0" smtClean="0"/>
              <a:t>/Value-Objekt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String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Zahl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Boolean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Null</a:t>
            </a:r>
            <a:endParaRPr lang="de-DE" baseline="0" dirty="0" smtClean="0"/>
          </a:p>
          <a:p>
            <a:pPr marL="628650" lvl="1" indent="-171450">
              <a:buFont typeface="Arial"/>
              <a:buChar char="•"/>
            </a:pPr>
            <a:r>
              <a:rPr lang="de-DE" baseline="0" dirty="0" smtClean="0"/>
              <a:t>Array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Tupel</a:t>
            </a:r>
            <a:r>
              <a:rPr lang="de-DE" dirty="0" smtClean="0"/>
              <a:t> =</a:t>
            </a:r>
            <a:r>
              <a:rPr lang="de-DE" baseline="0" dirty="0" smtClean="0"/>
              <a:t> Tag + Content oder Attributname + Attributwert</a:t>
            </a:r>
            <a:endParaRPr lang="de-DE" dirty="0" smtClean="0"/>
          </a:p>
          <a:p>
            <a:r>
              <a:rPr lang="de-DE" dirty="0" smtClean="0"/>
              <a:t>Validierung = als Ressource aufbereiteter Wert im Netz auffindbar?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Tx/>
              <a:buChar char="-"/>
              <a:tabLst/>
              <a:defRPr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Echte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Obermenge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des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prozeduralen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ANSI-C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Tx/>
              <a:buChar char="-"/>
              <a:tabLst/>
              <a:defRPr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Syntaktisch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getrennt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objektorientierte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Erweiterung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SMALLTALK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Tx/>
              <a:buChar char="-"/>
              <a:tabLst/>
              <a:defRPr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Verwendung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C++-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Bibliotheken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möglich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Tx/>
              <a:buChar char="-"/>
              <a:tabLst/>
              <a:defRPr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Datentypen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sind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5000"/>
              <a:buFontTx/>
              <a:buNone/>
              <a:tabLst/>
              <a:defRPr/>
            </a:pPr>
            <a:r>
              <a:rPr lang="en-US" sz="1200" b="1" i="0" u="none" strike="noStrike" kern="1200" spc="5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+mn-ea"/>
                <a:cs typeface="Skia"/>
              </a:rPr>
              <a:t>  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chwach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Dateitypen können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ineinander umgewandelt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werden</a:t>
            </a:r>
          </a:p>
          <a:p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Statisch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Datentyp wird bereits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zur Übersetzungszeit geprüft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(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dynamisch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erst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zur Laufzeit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Explizit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Datentypen werden nicht erst per Typableitung ermittelt</a:t>
            </a:r>
            <a:endParaRPr lang="en-US" sz="1200" b="0" i="0" u="none" strike="noStrike" kern="1200" spc="50" baseline="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ea typeface="+mn-ea"/>
              <a:cs typeface="Skia"/>
            </a:endParaRPr>
          </a:p>
          <a:p>
            <a:pPr marL="171450" indent="-171450">
              <a:buFontTx/>
              <a:buChar char="-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erst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bei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Laufzeit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ermittelt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=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Dynamisches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Binden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171450" indent="-171450">
              <a:buFontTx/>
              <a:buChar char="-"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C-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Funktionen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gebunden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1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Alles ist ein Objekt.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Der</a:t>
            </a:r>
            <a:r>
              <a:rPr lang="de-DE" baseline="0" dirty="0" smtClean="0"/>
              <a:t> Datentyp einer Methode ist </a:t>
            </a:r>
            <a:r>
              <a:rPr lang="de-DE" b="1" baseline="0" dirty="0" smtClean="0"/>
              <a:t>SEL</a:t>
            </a:r>
            <a:endParaRPr lang="de-DE" b="1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Konzept der dynamischen Typisierung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umgesetzt mit dem 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typlosen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Datentyp 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</a:t>
            </a:r>
            <a:endParaRPr lang="de-DE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Repräsentiert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Zeiger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auf ein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Objekt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einer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beliebigen Klasse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ihn kann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jede beliebige Nachricht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gesendet werden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Falls: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tatsächlichen Typ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 Objektes die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Methode unbekannt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oder</a:t>
            </a:r>
          </a:p>
          <a:p>
            <a:pPr marL="171450" indent="-171450">
              <a:buFontTx/>
              <a:buChar char="-"/>
            </a:pP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typlose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Variable soll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typgebundene Variable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zugewiesen werten</a:t>
            </a:r>
          </a:p>
          <a:p>
            <a:pPr marL="0" indent="0">
              <a:buFontTx/>
              <a:buNone/>
            </a:pP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Laufzeitfehler.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6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2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Nachrichten werden an ein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delegiertes Objekt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weitergeleitet, die in einen bestimmten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Funktionalitätsbereich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fallen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Textfeld sendet bei Eingabetaste 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textFieldShouldReturn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:(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UITextField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*) an ihre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Delegate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Protokoll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UITextFieldDelegate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4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 Unterstrich zeigt, dass es sich um eine 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Instanzvariable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handelt.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 Apple vorangestellte Unterstriche </a:t>
            </a:r>
            <a:r>
              <a:rPr lang="de-DE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für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eigene Zwecke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einsetzt, sollte zur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Vermeidung von Verwechslungen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auf die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eigene Verwendung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 der Namensgebung </a:t>
            </a:r>
            <a:r>
              <a:rPr lang="de-DE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verzichtet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werden.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1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F7D6C72-D4D7-4947-A192-92CB8530121C}" type="datetimeFigureOut">
              <a:rPr lang="en-US" smtClean="0"/>
              <a:pPr/>
              <a:t>12/18/12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295400"/>
            <a:ext cx="6629400" cy="28956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2400000">
              <a:rot lat="0" lon="0" rev="21594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0" lon="0" rev="21594000"/>
              </a:camera>
              <a:lightRig rig="balanced" dir="t">
                <a:rot lat="0" lon="0" rev="2100000"/>
              </a:lightRig>
            </a:scene3d>
            <a:sp3d extrusionH="57150" prstMaterial="metal">
              <a:bevelT w="19050" h="19050"/>
              <a:bevelB w="19050" h="19050"/>
              <a:contourClr>
                <a:schemeClr val="bg2"/>
              </a:contourClr>
            </a:sp3d>
          </a:bodyPr>
          <a:lstStyle/>
          <a:p>
            <a:r>
              <a:rPr lang="en-US" sz="4000" dirty="0" err="1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Implementierung</a:t>
            </a:r>
            <a: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 </a:t>
            </a:r>
            <a:r>
              <a:rPr lang="en-US" sz="4000" dirty="0" err="1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eines</a:t>
            </a:r>
            <a: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/>
            </a:r>
            <a:b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</a:br>
            <a:r>
              <a:rPr lang="en-US" sz="4000" dirty="0" err="1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generischen</a:t>
            </a:r>
            <a: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 Clients</a:t>
            </a:r>
            <a:b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</a:br>
            <a:r>
              <a:rPr lang="en-US" sz="4000" dirty="0" err="1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für</a:t>
            </a:r>
            <a: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 </a:t>
            </a:r>
            <a:r>
              <a:rPr lang="en-US" sz="4000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iOS </a:t>
            </a:r>
            <a:r>
              <a:rPr lang="en-US" sz="4000" dirty="0" err="1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zur</a:t>
            </a:r>
            <a:r>
              <a:rPr lang="en-US" sz="4000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 </a:t>
            </a:r>
            <a:r>
              <a:rPr lang="en-US" sz="4000" dirty="0" err="1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Analyse</a:t>
            </a:r>
            <a:r>
              <a:rPr lang="en-US" sz="4000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/>
            </a:r>
            <a:br>
              <a:rPr lang="en-US" sz="4000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</a:br>
            <a:r>
              <a:rPr lang="en-US" sz="40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von </a:t>
            </a:r>
            <a:r>
              <a:rPr lang="en-US" sz="4000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REST-Services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RESTful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Webservices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50292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Representional State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Transfer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Begriffliche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Einführung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2000 in Dissertation von Roy Fielding</a:t>
            </a: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Kern dieses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Architekturmodells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sind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Alles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was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sich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eindeutig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identifizieren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lässt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ist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und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soll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URL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erreichbar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sein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422610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Richtlinien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Addressierbarkeit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Unterschiedliche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Repräsentationen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Zustandslosigkeit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Operationen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173299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Operationen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Kommunikation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HTTP-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endParaRPr lang="en-US" sz="2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u="sng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fordert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Repräsentation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der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vom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Server an. 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u="sng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POST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fügt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neue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Unterressource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zur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angegebenen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neue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URL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wird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zurückgeliefert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u="sng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PUT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legt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ihr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enthaltenen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bzw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ä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ndert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sie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ab.</a:t>
            </a:r>
            <a:endParaRPr lang="en-US" sz="2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u="sng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DELETE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entfernt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angegebene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 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u="sng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HEAD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fragt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Metadaten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ab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 </a:t>
            </a:r>
            <a:endParaRPr lang="en-US" sz="2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PUT, DELETE idempotent</a:t>
            </a:r>
            <a:endParaRPr lang="en-US" sz="2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70591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Austauschformate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XML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JSON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“customer-id”: 1337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“name”: “John Doe”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“contact”: 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[ 3456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“123-4567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 “</a:t>
            </a:r>
            <a:r>
              <a:rPr lang="en-US" sz="1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john.doe</a:t>
            </a:r>
            <a:r>
              <a:rPr lang="en-US" sz="1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1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example.com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</a:t>
            </a:r>
            <a:r>
              <a:rPr lang="en-US" sz="1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vip</a:t>
            </a:r>
            <a:r>
              <a:rPr lang="en-US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”: </a:t>
            </a: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true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}, {...}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825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295400"/>
            <a:ext cx="6629400" cy="19050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2400000">
              <a:rot lat="0" lon="0" rev="21594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0" lon="0" rev="21594000"/>
              </a:camera>
              <a:lightRig rig="balanced" dir="t">
                <a:rot lat="0" lon="0" rev="2100000"/>
              </a:lightRig>
            </a:scene3d>
            <a:sp3d extrusionH="57150" prstMaterial="metal">
              <a:bevelT w="19050" h="19050"/>
              <a:bevelB w="19050" h="19050"/>
              <a:contourClr>
                <a:schemeClr val="bg2"/>
              </a:contourClr>
            </a:sp3d>
          </a:bodyPr>
          <a:lstStyle/>
          <a:p>
            <a:r>
              <a:rPr lang="en-US" dirty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Implementation des “REST Analyzer”</a:t>
            </a:r>
            <a:endParaRPr lang="en-US" dirty="0">
              <a:ln w="50800">
                <a:noFill/>
              </a:ln>
              <a:solidFill>
                <a:srgbClr val="215D7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Silom"/>
            </a:endParaRPr>
          </a:p>
        </p:txBody>
      </p:sp>
      <p:pic>
        <p:nvPicPr>
          <p:cNvPr id="3" name="Picture 2" descr="REST Analyzer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3" t="13998" r="24413" b="29751"/>
          <a:stretch/>
        </p:blipFill>
        <p:spPr>
          <a:xfrm>
            <a:off x="7619238" y="5105400"/>
            <a:ext cx="1364742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50000" endPos="75000" dist="12700" dir="5400000" sy="-100000" algn="bl" rotWithShape="0"/>
          </a:effectLst>
          <a:scene3d>
            <a:camera prst="perspectiveRelaxed">
              <a:rot lat="0" lon="0" rev="213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038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GUI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5" name="Picture 4" descr="ViewController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4" y="-9025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kia"/>
                <a:cs typeface="Skia"/>
              </a:rPr>
              <a:t>GUI</a:t>
            </a:r>
            <a:endParaRPr lang="en-US" dirty="0">
              <a:latin typeface="Skia"/>
              <a:cs typeface="Skia"/>
            </a:endParaRPr>
          </a:p>
        </p:txBody>
      </p:sp>
      <p:pic>
        <p:nvPicPr>
          <p:cNvPr id="6" name="Picture 5" descr="ViewController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" y="0"/>
            <a:ext cx="891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3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kia"/>
                <a:cs typeface="Skia"/>
              </a:rPr>
              <a:t>GUI</a:t>
            </a:r>
            <a:endParaRPr lang="en-US" dirty="0">
              <a:latin typeface="Skia"/>
              <a:cs typeface="Skia"/>
            </a:endParaRPr>
          </a:p>
        </p:txBody>
      </p:sp>
      <p:pic>
        <p:nvPicPr>
          <p:cNvPr id="4" name="Picture 3" descr="ResourcesTableViewControll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0" y="0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4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GUI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3" name="Picture 2" descr="LogOutputViewController-verbos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0" y="0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274638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Senden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Request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7" name="Bild 6" descr="Flowchart Reque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5400"/>
            <a:ext cx="6128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295400"/>
            <a:ext cx="6629400" cy="19050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2400000">
              <a:rot lat="0" lon="0" rev="21594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0" lon="0" rev="21594000"/>
              </a:camera>
              <a:lightRig rig="balanced" dir="t">
                <a:rot lat="0" lon="0" rev="2100000"/>
              </a:lightRig>
            </a:scene3d>
            <a:sp3d extrusionH="57150" prstMaterial="metal">
              <a:bevelT w="19050" h="19050"/>
              <a:bevelB w="19050" h="19050"/>
              <a:contourClr>
                <a:schemeClr val="bg2"/>
              </a:contourClr>
            </a:sp3d>
          </a:bodyPr>
          <a:lstStyle/>
          <a:p>
            <a:r>
              <a:rPr lang="en-US" sz="4800" dirty="0" smtClean="0">
                <a:ln w="50800">
                  <a:noFill/>
                </a:ln>
                <a:solidFill>
                  <a:srgbClr val="215D77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Objective-C</a:t>
            </a:r>
            <a:endParaRPr lang="en-US" sz="4800" dirty="0">
              <a:ln w="50800">
                <a:noFill/>
              </a:ln>
              <a:solidFill>
                <a:srgbClr val="215D7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Silom"/>
            </a:endParaRPr>
          </a:p>
        </p:txBody>
      </p:sp>
    </p:spTree>
    <p:extLst>
      <p:ext uri="{BB962C8B-B14F-4D97-AF65-F5344CB8AC3E}">
        <p14:creationId xmlns:p14="http://schemas.microsoft.com/office/powerpoint/2010/main" val="36665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24600" cy="1143000"/>
          </a:xfrm>
        </p:spPr>
        <p:txBody>
          <a:bodyPr>
            <a:normAutofit fontScale="90000"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Empfangen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Response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5" name="Bild 4" descr="Flowchart Respon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25" y="0"/>
            <a:ext cx="4418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3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lowchart FinishReceive.png"/>
          <p:cNvPicPr>
            <a:picLocks noChangeAspect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77" y="3657600"/>
            <a:ext cx="5756223" cy="10210800"/>
          </a:xfrm>
          <a:prstGeom prst="rect">
            <a:avLst/>
          </a:prstGeom>
        </p:spPr>
      </p:pic>
      <p:pic>
        <p:nvPicPr>
          <p:cNvPr id="6" name="Bild 5" descr="Flowchart BodyDat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" y="-76200"/>
            <a:ext cx="3404390" cy="3429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33868" y="3048000"/>
            <a:ext cx="3462868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unvollständig</a:t>
            </a:r>
            <a:endParaRPr lang="en-US" sz="36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9144000" cy="7921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Übertragung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99932" y="3048000"/>
            <a:ext cx="3462868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C8E0E9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vollständig</a:t>
            </a:r>
            <a:endParaRPr lang="en-US" sz="36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C8E0E9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33642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lowchart FinishRece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77" y="3657600"/>
            <a:ext cx="5756223" cy="10210800"/>
          </a:xfrm>
          <a:prstGeom prst="rect">
            <a:avLst/>
          </a:prstGeom>
        </p:spPr>
      </p:pic>
      <p:pic>
        <p:nvPicPr>
          <p:cNvPr id="6" name="Bild 5" descr="Flowchart BodyData.png"/>
          <p:cNvPicPr>
            <a:picLocks noChangeAspect="1"/>
          </p:cNvPicPr>
          <p:nvPr/>
        </p:nvPicPr>
        <p:blipFill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" y="-76200"/>
            <a:ext cx="3404390" cy="3429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33868" y="3048000"/>
            <a:ext cx="3462868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unvollständig</a:t>
            </a:r>
            <a:endParaRPr lang="en-US" sz="36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20000"/>
                  <a:lumOff val="8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9144000" cy="7921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Übertragung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99932" y="3048000"/>
            <a:ext cx="3462868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vollständig</a:t>
            </a:r>
            <a:endParaRPr lang="en-US" sz="36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410111300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Flowchart FinishReceiv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77" y="-3200400"/>
            <a:ext cx="5756223" cy="102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App Stor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910">
            <a:off x="1732801" y="361201"/>
            <a:ext cx="5529974" cy="5529974"/>
          </a:xfrm>
          <a:prstGeom prst="roundRect">
            <a:avLst>
              <a:gd name="adj" fmla="val 44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50000" endPos="75000" dist="12700" dir="5400000" sy="-100000" algn="bl" rotWithShape="0"/>
            <a:softEdge rad="63500"/>
          </a:effectLst>
          <a:scene3d>
            <a:camera prst="orthographicFront">
              <a:rot lat="0" lon="0" rev="21299991"/>
            </a:camera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58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Sprachliche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Besonderheiten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562"/>
            <a:ext cx="8686800" cy="4525963"/>
          </a:xfrm>
        </p:spPr>
        <p:txBody>
          <a:bodyPr>
            <a:norm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Echte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Obermenge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des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prozeduralen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ANSI-C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objektorientierte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Erweiterung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von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SMALLTALK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Verwendung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C++-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Bibliotheken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möglich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Datentypen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sind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schwach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explizit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erst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bei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Laufzeit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ermittelt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C-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Funktionen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gebunden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Let’s Smalltalk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296400" cy="4525963"/>
          </a:xfrm>
        </p:spPr>
        <p:txBody>
          <a:bodyPr>
            <a:normAutofit lnSpcReduction="10000"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Message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Passings</a:t>
            </a:r>
            <a:endParaRPr lang="en-US" sz="22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17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age = [self computeAgeFromYear:1981 withMonth:5 andDay:23]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endParaRPr lang="en-US" sz="17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- (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computeAgeFromYear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birthyear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                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withMonth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)month</a:t>
            </a:r>
          </a:p>
          <a:p>
            <a:pPr marL="0" indent="0">
              <a:buNone/>
            </a:pPr>
            <a:r>
              <a:rPr lang="en-US" sz="17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	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            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andDay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)day { ... } </a:t>
            </a:r>
          </a:p>
          <a:p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Aufruf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mit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Parametern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Selektoren</a:t>
            </a:r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r>
              <a:rPr lang="en-US" sz="17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SEL </a:t>
            </a:r>
            <a:r>
              <a:rPr lang="en-US" sz="17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</a:t>
            </a:r>
            <a:r>
              <a:rPr lang="en-US" sz="17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@selector(</a:t>
            </a:r>
            <a:r>
              <a:rPr lang="en-US" sz="17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computeAgeFromYear:withMonth:andYear</a:t>
            </a:r>
            <a:r>
              <a:rPr lang="en-US" sz="17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:); </a:t>
            </a:r>
          </a:p>
          <a:p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50176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Typlosigkeit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Typloser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Datentyp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id</a:t>
            </a:r>
            <a:endParaRPr lang="en-US" sz="2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id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@"Objective-C is great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."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  <a:endParaRPr lang="en-US" sz="2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9000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marL="349250" lvl="1" indent="0">
              <a:buNone/>
            </a:pP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✓ </a:t>
            </a: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</a:rPr>
              <a:t>OK</a:t>
            </a:r>
            <a:endParaRPr lang="en-US" sz="20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ea typeface="Zapf Dingbats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NSString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*string = </a:t>
            </a:r>
            <a:r>
              <a:rPr lang="en-US" sz="24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pPr marL="349250" lvl="1" indent="0">
              <a:buNone/>
            </a:pP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✓</a:t>
            </a: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 </a:t>
            </a: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</a:rPr>
              <a:t>OK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NSNumber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*number =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pPr marL="349250" lvl="1" indent="0">
              <a:buNone/>
            </a:pP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✗</a:t>
            </a: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 </a:t>
            </a:r>
            <a:r>
              <a:rPr lang="en-US" sz="20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</a:rPr>
              <a:t>logischer</a:t>
            </a:r>
            <a:r>
              <a:rPr lang="en-US" sz="20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</a:rPr>
              <a:t> </a:t>
            </a:r>
            <a:r>
              <a:rPr lang="en-US" sz="20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</a:rPr>
              <a:t>Fehler</a:t>
            </a:r>
            <a:endParaRPr lang="en-US" sz="20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ea typeface="Zapf Dingbats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char character = [number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charValue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marL="349250" lvl="1" indent="0">
              <a:buNone/>
            </a:pPr>
            <a:r>
              <a:rPr lang="en-US" sz="2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404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ea typeface="Zapf Dingbats"/>
                <a:cs typeface="Skia"/>
                <a:sym typeface="Zapf Dingbats"/>
              </a:rPr>
              <a:t>✗</a:t>
            </a:r>
            <a:r>
              <a:rPr lang="en-US" sz="2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404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  <a:sym typeface="Zapf Dingbats"/>
              </a:rPr>
              <a:t> </a:t>
            </a:r>
            <a:r>
              <a:rPr lang="en-US" sz="20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404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Laufzeitfehler</a:t>
            </a:r>
            <a:endParaRPr lang="en-US" sz="20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404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118401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Klassenobjekte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vs.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Instanzobjekte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Instanzmethoden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entsprechen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dem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Verständnis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in C++/Java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Jede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ist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ebenfalls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Klassenobjekt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verfügt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Klassenmethoden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(Singleton)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Beispiel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Initialisierung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eines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NSObject-Objektes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</a:t>
            </a:r>
          </a:p>
          <a:p>
            <a:pPr marL="0" indent="0">
              <a:buNone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[[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NSObject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alloc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init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lvl="1">
              <a:buFont typeface="Lucida Grande"/>
              <a:buChar char="☞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+(id)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alloc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de-DE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Klassenmethode</a:t>
            </a:r>
            <a:endParaRPr lang="en-US" sz="24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Lucida Grande"/>
              <a:buChar char="☞"/>
            </a:pPr>
            <a:r>
              <a:rPr lang="en-US" sz="2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-(id)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init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de-DE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→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Instanzmethode</a:t>
            </a:r>
            <a:endParaRPr lang="en-US" sz="2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endParaRPr lang="en-US" sz="27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33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Protokolle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Wie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Interface in Java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required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und 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optional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Delegates: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Nachrichten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an Delegate-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weitergeleitet</a:t>
            </a:r>
            <a:endParaRPr lang="en-US" sz="28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DataSource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Data-Source-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wird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nach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angefragt</a:t>
            </a:r>
            <a:endParaRPr lang="en-US" sz="28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58594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Properties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52578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Implementiert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Accessoren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für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Variablen</a:t>
            </a:r>
            <a:endParaRPr lang="en-US" sz="28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@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property (</a:t>
            </a:r>
            <a:r>
              <a:rPr lang="en-US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UITextField</a:t>
            </a:r>
            <a:r>
              <a:rPr lang="en-US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*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 name; 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9000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lvl="1">
              <a:buFont typeface="Lucida Grande"/>
              <a:buChar char="☞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Setter: </a:t>
            </a:r>
            <a:r>
              <a:rPr lang="en-US" sz="24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setName</a:t>
            </a:r>
            <a:endParaRPr lang="en-US" sz="24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90000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lvl="1">
              <a:buFont typeface="Lucida Grande"/>
              <a:buChar char="☞"/>
            </a:pP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Getter: </a:t>
            </a:r>
            <a:r>
              <a:rPr lang="en-US" sz="24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2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Möglichkeiten</a:t>
            </a:r>
            <a:r>
              <a:rPr 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zum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Setzen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</a:t>
            </a:r>
            <a:r>
              <a:rPr lang="en-US" sz="28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</a:t>
            </a:r>
          </a:p>
          <a:p>
            <a:pPr marL="349250" lvl="1" indent="0">
              <a:buSzPct val="65000"/>
              <a:buNone/>
            </a:pPr>
            <a:r>
              <a:rPr lang="en-US" sz="26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Smalltalk-Syntax:</a:t>
            </a:r>
          </a:p>
          <a:p>
            <a:pPr lvl="2">
              <a:buFont typeface="Lucida Grande"/>
              <a:buChar char="☞"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[_name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setText:NSString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lvl="2">
              <a:buFont typeface="Lucida Grande"/>
              <a:buChar char="☞"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(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_name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als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iVar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äquivalent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[self name]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)</a:t>
            </a:r>
          </a:p>
          <a:p>
            <a:pPr marL="349250" lvl="1" indent="0">
              <a:buSzPct val="65000"/>
              <a:buNone/>
            </a:pPr>
            <a:r>
              <a:rPr lang="en-US" sz="26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C-Syntax:</a:t>
            </a:r>
          </a:p>
          <a:p>
            <a:pPr lvl="2">
              <a:buFont typeface="Lucida Grande"/>
              <a:buChar char="☞"/>
            </a:pP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215D77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_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name.text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NSString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90000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endParaRPr lang="en-US" sz="28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sz="28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endParaRPr lang="en-US" sz="2700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215D77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1653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295400"/>
            <a:ext cx="6629400" cy="19050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 fov="2400000">
              <a:rot lat="0" lon="0" rev="21594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0" lon="0" rev="21594000"/>
              </a:camera>
              <a:lightRig rig="balanced" dir="t">
                <a:rot lat="0" lon="0" rev="2100000"/>
              </a:lightRig>
            </a:scene3d>
            <a:sp3d extrusionH="57150" prstMaterial="metal">
              <a:bevelT w="19050" h="19050"/>
              <a:bevelB w="19050" h="19050"/>
              <a:contourClr>
                <a:schemeClr val="bg2"/>
              </a:contourClr>
            </a:sp3d>
          </a:bodyPr>
          <a:lstStyle/>
          <a:p>
            <a:r>
              <a:rPr lang="en-US" sz="4800" dirty="0" smtClean="0">
                <a:ln w="50800"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ilom"/>
              </a:rPr>
              <a:t>REST-Services</a:t>
            </a:r>
            <a:endParaRPr lang="en-US" sz="4800" dirty="0">
              <a:ln w="50800"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Silom"/>
            </a:endParaRPr>
          </a:p>
        </p:txBody>
      </p:sp>
    </p:spTree>
    <p:extLst>
      <p:ext uri="{BB962C8B-B14F-4D97-AF65-F5344CB8AC3E}">
        <p14:creationId xmlns:p14="http://schemas.microsoft.com/office/powerpoint/2010/main" val="105823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ythrough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ephyros">
  <a:themeElements>
    <a:clrScheme name="Zephyros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Zephyros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Zephyros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BAEB92F-B35A-4BD8-A5A6-3467DA456C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Zephyros.thmx</Template>
  <TotalTime>0</TotalTime>
  <Words>892</Words>
  <Application>Microsoft Macintosh PowerPoint</Application>
  <PresentationFormat>Bildschirmpräsentation (4:3)</PresentationFormat>
  <Paragraphs>166</Paragraphs>
  <Slides>24</Slides>
  <Notes>16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Zephyros</vt:lpstr>
      <vt:lpstr>Implementierung eines generischen Clients für iOS zur Analyse von REST-Services </vt:lpstr>
      <vt:lpstr>Objective-C</vt:lpstr>
      <vt:lpstr>Sprachliche Besonderheiten</vt:lpstr>
      <vt:lpstr>Let’s Smalltalk</vt:lpstr>
      <vt:lpstr>Typlosigkeit</vt:lpstr>
      <vt:lpstr>Klassenobjekte vs. Instanzobjekte</vt:lpstr>
      <vt:lpstr>Protokolle</vt:lpstr>
      <vt:lpstr>Properties</vt:lpstr>
      <vt:lpstr>REST-Services</vt:lpstr>
      <vt:lpstr>RESTful Webservices</vt:lpstr>
      <vt:lpstr>Richtlinien</vt:lpstr>
      <vt:lpstr>Schnittstelle: Operationen</vt:lpstr>
      <vt:lpstr>Schnittstelle: Austauschformate</vt:lpstr>
      <vt:lpstr>Implementation des “REST Analyzer”</vt:lpstr>
      <vt:lpstr>GUI</vt:lpstr>
      <vt:lpstr>GUI</vt:lpstr>
      <vt:lpstr>GUI</vt:lpstr>
      <vt:lpstr>GUI</vt:lpstr>
      <vt:lpstr>Senden einer Request</vt:lpstr>
      <vt:lpstr>Empfangen einer Response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xabst binary waves</dc:title>
  <dc:creator/>
  <cp:keywords/>
  <dc:description>2010 abstract powerpoint template from presentationpro.com</dc:description>
  <cp:lastModifiedBy>Mario Stief</cp:lastModifiedBy>
  <cp:revision>73</cp:revision>
  <dcterms:modified xsi:type="dcterms:W3CDTF">2012-12-18T22:06:03Z</dcterms:modified>
  <cp:category>2010 abstract curves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TC018813609991</vt:lpwstr>
  </property>
</Properties>
</file>